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5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4471111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" name="Shape 4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73245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74028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85835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5627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4806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2549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5469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93353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18569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69020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87551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20370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buClr>
                <a:schemeClr val="lt1"/>
              </a:buClr>
              <a:buFont typeface="Calibri"/>
              <a:buChar char="•"/>
              <a:defRPr/>
            </a:lvl1pPr>
            <a:lvl2pPr marL="742950" lvl="1" indent="-107950" algn="l" rtl="0">
              <a:spcBef>
                <a:spcPts val="560"/>
              </a:spcBef>
              <a:buClr>
                <a:schemeClr val="lt1"/>
              </a:buClr>
              <a:buFont typeface="Calibri"/>
              <a:buChar char="–"/>
              <a:defRPr/>
            </a:lvl2pPr>
            <a:lvl3pPr marL="1143000" lvl="2" indent="-76200" algn="l" rtl="0">
              <a:spcBef>
                <a:spcPts val="480"/>
              </a:spcBef>
              <a:buClr>
                <a:schemeClr val="lt1"/>
              </a:buClr>
              <a:buFont typeface="Calibri"/>
              <a:buChar char="•"/>
              <a:defRPr/>
            </a:lvl3pPr>
            <a:lvl4pPr marL="1600200" lvl="3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–"/>
              <a:defRPr/>
            </a:lvl4pPr>
            <a:lvl5pPr marL="2057400" lvl="4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»"/>
              <a:defRPr/>
            </a:lvl5pPr>
            <a:lvl6pPr marL="2514600" lvl="5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6pPr>
            <a:lvl7pPr marL="2971800" lvl="6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7pPr>
            <a:lvl8pPr marL="3429000" lvl="7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8pPr>
            <a:lvl9pPr marL="3886200" lvl="8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buClr>
                <a:schemeClr val="lt1"/>
              </a:buClr>
              <a:buFont typeface="Calibri"/>
              <a:buChar char="•"/>
              <a:defRPr/>
            </a:lvl1pPr>
            <a:lvl2pPr marL="742950" lvl="1" indent="-107950" algn="l" rtl="0">
              <a:spcBef>
                <a:spcPts val="560"/>
              </a:spcBef>
              <a:buClr>
                <a:schemeClr val="lt1"/>
              </a:buClr>
              <a:buFont typeface="Calibri"/>
              <a:buChar char="–"/>
              <a:defRPr/>
            </a:lvl2pPr>
            <a:lvl3pPr marL="1143000" lvl="2" indent="-76200" algn="l" rtl="0">
              <a:spcBef>
                <a:spcPts val="480"/>
              </a:spcBef>
              <a:buClr>
                <a:schemeClr val="lt1"/>
              </a:buClr>
              <a:buFont typeface="Calibri"/>
              <a:buChar char="•"/>
              <a:defRPr/>
            </a:lvl3pPr>
            <a:lvl4pPr marL="1600200" lvl="3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–"/>
              <a:defRPr/>
            </a:lvl4pPr>
            <a:lvl5pPr marL="2057400" lvl="4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»"/>
              <a:defRPr/>
            </a:lvl5pPr>
            <a:lvl6pPr marL="2514600" lvl="5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6pPr>
            <a:lvl7pPr marL="2971800" lvl="6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7pPr>
            <a:lvl8pPr marL="3429000" lvl="7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8pPr>
            <a:lvl9pPr marL="3886200" lvl="8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buClr>
                <a:schemeClr val="lt1"/>
              </a:buClr>
              <a:buFont typeface="Calibri"/>
              <a:buNone/>
              <a:defRPr/>
            </a:lvl1pPr>
            <a:lvl2pPr marL="457200" marR="0" lvl="1" indent="0" algn="ctr" rtl="0">
              <a:spcBef>
                <a:spcPts val="560"/>
              </a:spcBef>
              <a:buClr>
                <a:schemeClr val="lt1"/>
              </a:buClr>
              <a:buFont typeface="Calibri"/>
              <a:buNone/>
              <a:defRPr/>
            </a:lvl2pPr>
            <a:lvl3pPr marL="914400" marR="0" lvl="2" indent="0" algn="ctr" rtl="0">
              <a:spcBef>
                <a:spcPts val="480"/>
              </a:spcBef>
              <a:buClr>
                <a:schemeClr val="lt1"/>
              </a:buClr>
              <a:buFont typeface="Calibri"/>
              <a:buNone/>
              <a:defRPr/>
            </a:lvl3pPr>
            <a:lvl4pPr marL="1371600" marR="0" lvl="3" indent="0" algn="ctr" rtl="0">
              <a:spcBef>
                <a:spcPts val="400"/>
              </a:spcBef>
              <a:buClr>
                <a:schemeClr val="lt1"/>
              </a:buClr>
              <a:buFont typeface="Calibri"/>
              <a:buNone/>
              <a:defRPr/>
            </a:lvl4pPr>
            <a:lvl5pPr marL="1828800" marR="0" lvl="4" indent="0" algn="ctr" rtl="0">
              <a:spcBef>
                <a:spcPts val="400"/>
              </a:spcBef>
              <a:buClr>
                <a:schemeClr val="lt1"/>
              </a:buClr>
              <a:buFont typeface="Calibri"/>
              <a:buNone/>
              <a:defRPr/>
            </a:lvl5pPr>
            <a:lvl6pPr marL="2286000" marR="0" lvl="5" indent="0" algn="ctr" rtl="0">
              <a:spcBef>
                <a:spcPts val="400"/>
              </a:spcBef>
              <a:buClr>
                <a:schemeClr val="lt1"/>
              </a:buClr>
              <a:buFont typeface="Calibri"/>
              <a:buNone/>
              <a:defRPr/>
            </a:lvl6pPr>
            <a:lvl7pPr marL="2743200" marR="0" lvl="6" indent="0" algn="ctr" rtl="0">
              <a:spcBef>
                <a:spcPts val="400"/>
              </a:spcBef>
              <a:buClr>
                <a:schemeClr val="lt1"/>
              </a:buClr>
              <a:buFont typeface="Calibri"/>
              <a:buNone/>
              <a:defRPr/>
            </a:lvl7pPr>
            <a:lvl8pPr marL="3200400" marR="0" lvl="7" indent="0" algn="ctr" rtl="0">
              <a:spcBef>
                <a:spcPts val="400"/>
              </a:spcBef>
              <a:buClr>
                <a:schemeClr val="lt1"/>
              </a:buClr>
              <a:buFont typeface="Calibri"/>
              <a:buNone/>
              <a:defRPr/>
            </a:lvl8pPr>
            <a:lvl9pPr marL="3657600" marR="0" lvl="8" indent="0" algn="ctr" rtl="0">
              <a:spcBef>
                <a:spcPts val="400"/>
              </a:spcBef>
              <a:buClr>
                <a:schemeClr val="lt1"/>
              </a:buClr>
              <a:buFont typeface="Calibri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1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buClr>
                <a:schemeClr val="lt1"/>
              </a:buClr>
              <a:buFont typeface="Calibri"/>
              <a:buChar char="•"/>
              <a:defRPr/>
            </a:lvl1pPr>
            <a:lvl2pPr marL="742950" lvl="1" indent="-107950" algn="l" rtl="0">
              <a:spcBef>
                <a:spcPts val="560"/>
              </a:spcBef>
              <a:buClr>
                <a:schemeClr val="lt1"/>
              </a:buClr>
              <a:buFont typeface="Calibri"/>
              <a:buChar char="–"/>
              <a:defRPr/>
            </a:lvl2pPr>
            <a:lvl3pPr marL="1143000" lvl="2" indent="-76200" algn="l" rtl="0">
              <a:spcBef>
                <a:spcPts val="480"/>
              </a:spcBef>
              <a:buClr>
                <a:schemeClr val="lt1"/>
              </a:buClr>
              <a:buFont typeface="Calibri"/>
              <a:buChar char="•"/>
              <a:defRPr/>
            </a:lvl3pPr>
            <a:lvl4pPr marL="1600200" lvl="3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–"/>
              <a:defRPr/>
            </a:lvl4pPr>
            <a:lvl5pPr marL="2057400" lvl="4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»"/>
              <a:defRPr/>
            </a:lvl5pPr>
            <a:lvl6pPr marL="2514600" lvl="5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6pPr>
            <a:lvl7pPr marL="2971800" lvl="6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7pPr>
            <a:lvl8pPr marL="3429000" lvl="7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8pPr>
            <a:lvl9pPr marL="3886200" lvl="8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l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marL="457200" lvl="1" indent="0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2pPr>
            <a:lvl3pPr marL="914400" lvl="2" indent="0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3pPr>
            <a:lvl4pPr marL="1371600" lvl="3" indent="0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4pPr>
            <a:lvl5pPr marL="1828800" lvl="4" indent="0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5pPr>
            <a:lvl6pPr marL="2286000" lvl="5" indent="0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6pPr>
            <a:lvl7pPr marL="2743200" lvl="6" indent="0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7pPr>
            <a:lvl8pPr marL="3200400" lvl="7" indent="0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8pPr>
            <a:lvl9pPr marL="3657600" lvl="8" indent="0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Calibri"/>
              <a:buNone/>
              <a:defRPr/>
            </a:lvl1pPr>
            <a:lvl2pPr marL="0" marR="0" lvl="1" indent="0" algn="l" rtl="0">
              <a:spcBef>
                <a:spcPts val="0"/>
              </a:spcBef>
              <a:defRPr/>
            </a:lvl2pPr>
            <a:lvl3pPr marL="0" marR="0" lvl="2" indent="0" algn="l" rtl="0">
              <a:spcBef>
                <a:spcPts val="0"/>
              </a:spcBef>
              <a:defRPr/>
            </a:lvl3pPr>
            <a:lvl4pPr marL="0" marR="0" lvl="3" indent="0" algn="l" rtl="0">
              <a:spcBef>
                <a:spcPts val="0"/>
              </a:spcBef>
              <a:defRPr/>
            </a:lvl4pPr>
            <a:lvl5pPr marL="0" marR="0" lvl="4" indent="0" algn="l" rtl="0">
              <a:spcBef>
                <a:spcPts val="0"/>
              </a:spcBef>
              <a:defRPr/>
            </a:lvl5pPr>
            <a:lvl6pPr marL="0" marR="0" lvl="5" indent="0" algn="l" rtl="0">
              <a:spcBef>
                <a:spcPts val="0"/>
              </a:spcBef>
              <a:defRPr/>
            </a:lvl6pPr>
            <a:lvl7pPr marL="0" marR="0" lvl="6" indent="0" algn="l" rtl="0">
              <a:spcBef>
                <a:spcPts val="0"/>
              </a:spcBef>
              <a:defRPr/>
            </a:lvl7pPr>
            <a:lvl8pPr marL="0" marR="0" lvl="7" indent="0" algn="l" rtl="0">
              <a:spcBef>
                <a:spcPts val="0"/>
              </a:spcBef>
              <a:defRPr/>
            </a:lvl8pPr>
            <a:lvl9pPr marL="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lt1"/>
              </a:buClr>
              <a:buFont typeface="Calibri"/>
              <a:buChar char="•"/>
              <a:defRPr/>
            </a:lvl1pPr>
            <a:lvl2pPr marL="742950" marR="0" lvl="1" indent="-107950" algn="l" rtl="0">
              <a:spcBef>
                <a:spcPts val="560"/>
              </a:spcBef>
              <a:buClr>
                <a:schemeClr val="lt1"/>
              </a:buClr>
              <a:buFont typeface="Calibri"/>
              <a:buChar char="–"/>
              <a:defRPr/>
            </a:lvl2pPr>
            <a:lvl3pPr marL="1143000" marR="0" lvl="2" indent="-76200" algn="l" rtl="0">
              <a:spcBef>
                <a:spcPts val="480"/>
              </a:spcBef>
              <a:buClr>
                <a:schemeClr val="lt1"/>
              </a:buClr>
              <a:buFont typeface="Calibri"/>
              <a:buChar char="•"/>
              <a:defRPr/>
            </a:lvl3pPr>
            <a:lvl4pPr marL="1600200" marR="0" lvl="3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–"/>
              <a:defRPr/>
            </a:lvl4pPr>
            <a:lvl5pPr marL="2057400" marR="0" lvl="4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»"/>
              <a:defRPr/>
            </a:lvl5pPr>
            <a:lvl6pPr marL="2514600" marR="0" lvl="5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6pPr>
            <a:lvl7pPr marL="2971800" marR="0" lvl="6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7pPr>
            <a:lvl8pPr marL="3429000" marR="0" lvl="7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8pPr>
            <a:lvl9pPr marL="3886200" marR="0" lvl="8" indent="-101600" algn="l" rtl="0">
              <a:spcBef>
                <a:spcPts val="400"/>
              </a:spcBef>
              <a:buClr>
                <a:schemeClr val="lt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/>
          </a:p>
          <a:p>
            <a:pPr marL="457200" marR="0" lvl="1" indent="0" algn="l" rtl="0">
              <a:spcBef>
                <a:spcPts val="0"/>
              </a:spcBef>
            </a:pPr>
            <a:endParaRPr/>
          </a:p>
          <a:p>
            <a:pPr marL="914400" marR="0" lvl="2" indent="0" algn="l" rtl="0">
              <a:spcBef>
                <a:spcPts val="0"/>
              </a:spcBef>
            </a:pPr>
            <a:endParaRPr/>
          </a:p>
          <a:p>
            <a:pPr marL="1371600" marR="0" lvl="3" indent="0" algn="l" rtl="0">
              <a:spcBef>
                <a:spcPts val="0"/>
              </a:spcBef>
            </a:pPr>
            <a:endParaRPr/>
          </a:p>
          <a:p>
            <a:pPr marL="1828800" marR="0" lvl="4" indent="0" algn="l" rtl="0">
              <a:spcBef>
                <a:spcPts val="0"/>
              </a:spcBef>
            </a:pPr>
            <a:endParaRPr/>
          </a:p>
          <a:p>
            <a:pPr marL="2286000" marR="0" lvl="5" indent="0" algn="l" rtl="0">
              <a:spcBef>
                <a:spcPts val="0"/>
              </a:spcBef>
            </a:pPr>
            <a:endParaRPr/>
          </a:p>
          <a:p>
            <a:pPr marL="2743200" marR="0" lvl="6" indent="0" algn="l" rtl="0">
              <a:spcBef>
                <a:spcPts val="0"/>
              </a:spcBef>
            </a:pPr>
            <a:endParaRPr/>
          </a:p>
          <a:p>
            <a:pPr marL="3200400" marR="0" lvl="7" indent="0" algn="l" rtl="0">
              <a:spcBef>
                <a:spcPts val="0"/>
              </a:spcBef>
            </a:pPr>
            <a:endParaRPr/>
          </a:p>
          <a:p>
            <a:pPr marL="3657600" marR="0" lvl="8" indent="0" algn="l" rtl="0">
              <a:spcBef>
                <a:spcPts val="0"/>
              </a:spcBef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9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png"/><Relationship Id="rId5" Type="http://schemas.openxmlformats.org/officeDocument/2006/relationships/image" Target="../media/image13.png"/><Relationship Id="rId10" Type="http://schemas.openxmlformats.org/officeDocument/2006/relationships/image" Target="../media/image7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jpg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Calibri"/>
              <a:buNone/>
            </a:pPr>
            <a:r>
              <a:rPr lang="en-US" sz="40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Знаки всякие нужны, знаки всякие важны!</a:t>
            </a:r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500062" y="1571625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libri"/>
              <a:buNone/>
            </a:pPr>
            <a:r>
              <a:rPr lang="en-US" sz="30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Кто по улице идет,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n-US" sz="3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Тот зовется </a:t>
            </a:r>
            <a:r>
              <a:rPr lang="en-US" sz="3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пешеход.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libri"/>
              <a:buNone/>
            </a:pPr>
            <a:r>
              <a:rPr lang="en-US" sz="30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Кто в машине- пассажиры,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libri"/>
              <a:buNone/>
            </a:pPr>
            <a:r>
              <a:rPr lang="en-US" sz="30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А</a:t>
            </a:r>
            <a:r>
              <a:rPr lang="en-US" sz="3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водитель</a:t>
            </a:r>
            <a:r>
              <a:rPr lang="en-US" sz="3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их везет.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n-US" sz="3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</a:t>
            </a:r>
            <a:r>
              <a:rPr lang="en-US" sz="3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Пешеходу</a:t>
            </a:r>
            <a:r>
              <a:rPr lang="en-US" sz="3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надо знать, 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libri"/>
              <a:buNone/>
            </a:pPr>
            <a:r>
              <a:rPr lang="en-US" sz="30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Где ходить и где гулять,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n-US" sz="3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</a:t>
            </a:r>
            <a:r>
              <a:rPr lang="en-US" sz="30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А</a:t>
            </a:r>
            <a:r>
              <a:rPr lang="en-US" sz="3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водитель</a:t>
            </a:r>
            <a:r>
              <a:rPr lang="en-US" sz="3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должен ездить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libri"/>
              <a:buNone/>
            </a:pPr>
            <a:r>
              <a:rPr lang="en-US" sz="30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Так, чтоб людям не мешать.</a:t>
            </a:r>
          </a:p>
        </p:txBody>
      </p:sp>
      <p:pic>
        <p:nvPicPr>
          <p:cNvPr id="53" name="Shape 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4937" y="1071562"/>
            <a:ext cx="2857500" cy="2357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Shape 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1562" y="4429125"/>
            <a:ext cx="1792286" cy="1435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28625" y="285750"/>
            <a:ext cx="8229600" cy="5000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428625" y="1000125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FA12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D9FA12"/>
                </a:solidFill>
                <a:latin typeface="Calibri"/>
                <a:ea typeface="Calibri"/>
                <a:cs typeface="Calibri"/>
                <a:sym typeface="Calibri"/>
              </a:rPr>
              <a:t>Нарисован где </a:t>
            </a: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трамвай</a:t>
            </a:r>
            <a:r>
              <a:rPr lang="en-US" sz="3200" b="0" i="0" u="none" strike="noStrike" cap="none">
                <a:solidFill>
                  <a:srgbClr val="D9FA12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D9FA12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D9FA12"/>
                </a:solidFill>
                <a:latin typeface="Calibri"/>
                <a:ea typeface="Calibri"/>
                <a:cs typeface="Calibri"/>
                <a:sym typeface="Calibri"/>
              </a:rPr>
              <a:t>Там его и поджидай,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D9FA12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D9FA12"/>
                </a:solidFill>
                <a:latin typeface="Calibri"/>
                <a:ea typeface="Calibri"/>
                <a:cs typeface="Calibri"/>
                <a:sym typeface="Calibri"/>
              </a:rPr>
              <a:t>Где </a:t>
            </a: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автобус</a:t>
            </a:r>
            <a:r>
              <a:rPr lang="en-US" sz="3200" b="0" i="0" u="none" strike="noStrike" cap="none">
                <a:solidFill>
                  <a:srgbClr val="D9FA12"/>
                </a:solidFill>
                <a:latin typeface="Calibri"/>
                <a:ea typeface="Calibri"/>
                <a:cs typeface="Calibri"/>
                <a:sym typeface="Calibri"/>
              </a:rPr>
              <a:t> нарисован,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D9FA12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D9FA12"/>
                </a:solidFill>
                <a:latin typeface="Calibri"/>
                <a:ea typeface="Calibri"/>
                <a:cs typeface="Calibri"/>
                <a:sym typeface="Calibri"/>
              </a:rPr>
              <a:t>Жди его и не зевай!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Только там где транспорт ждут,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Правильно себя ведут: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На дорогу не выходят, 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По дороге не бегут.</a:t>
            </a:r>
          </a:p>
        </p:txBody>
      </p:sp>
      <p:pic>
        <p:nvPicPr>
          <p:cNvPr id="152" name="Shape 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43702" y="1071545"/>
            <a:ext cx="1292205" cy="1834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Shape 1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1562" y="3429000"/>
            <a:ext cx="1285875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42875" y="5429250"/>
            <a:ext cx="9715499" cy="876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428625" y="142875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4000" b="0" i="0" u="none" strike="noStrike" cap="none">
              <a:solidFill>
                <a:srgbClr val="FF006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Calibri"/>
              <a:buNone/>
            </a:pPr>
            <a:r>
              <a:rPr lang="en-US" sz="40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Знаки эти помогают,</a:t>
            </a:r>
          </a:p>
          <a:p>
            <a:pPr marL="342900" marR="0" lvl="0" indent="-3429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Calibri"/>
              <a:buNone/>
            </a:pPr>
            <a:r>
              <a:rPr lang="en-US" sz="40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Пешеходов защищают,</a:t>
            </a:r>
          </a:p>
          <a:p>
            <a:pPr marL="342900" marR="0" lvl="0" indent="-3429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Calibri"/>
              <a:buNone/>
            </a:pPr>
            <a:r>
              <a:rPr lang="en-US" sz="40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Если только пешеходы</a:t>
            </a:r>
          </a:p>
          <a:p>
            <a:pPr marL="342900" marR="0" lvl="0" indent="-3429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Calibri"/>
              <a:buNone/>
            </a:pPr>
            <a:r>
              <a:rPr lang="en-US" sz="40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Эти знаки соблюдают.</a:t>
            </a:r>
          </a:p>
        </p:txBody>
      </p:sp>
      <p:pic>
        <p:nvPicPr>
          <p:cNvPr id="161" name="Shape 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00812" y="4929187"/>
            <a:ext cx="1390649" cy="1390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71625" y="4929187"/>
            <a:ext cx="1357311" cy="1357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Shape 1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2937" y="3214686"/>
            <a:ext cx="1085849" cy="1447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Shape 16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86686" y="3357562"/>
            <a:ext cx="952500" cy="135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Shape 16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14875" y="3714750"/>
            <a:ext cx="1479549" cy="12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Shape 16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358061" y="785812"/>
            <a:ext cx="1238250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00062" y="928687"/>
            <a:ext cx="1338261" cy="1262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Shape 16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500437" y="5000625"/>
            <a:ext cx="1157287" cy="1157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title"/>
          </p:nvPr>
        </p:nvSpPr>
        <p:spPr>
          <a:xfrm>
            <a:off x="357187" y="3143250"/>
            <a:ext cx="8229600" cy="22145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Calibri"/>
              <a:buNone/>
            </a:pPr>
            <a:r>
              <a:rPr lang="en-US" sz="44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Спасибо за внимание!</a:t>
            </a:r>
          </a:p>
        </p:txBody>
      </p:sp>
      <p:sp>
        <p:nvSpPr>
          <p:cNvPr id="174" name="Shape 174"/>
          <p:cNvSpPr/>
          <p:nvPr/>
        </p:nvSpPr>
        <p:spPr>
          <a:xfrm>
            <a:off x="500062" y="1643061"/>
            <a:ext cx="7858124" cy="1571624"/>
          </a:xfrm>
          <a:prstGeom prst="ellipseRibbon">
            <a:avLst>
              <a:gd name="adj1" fmla="val 25000"/>
              <a:gd name="adj2" fmla="val 50000"/>
              <a:gd name="adj3" fmla="val 12500"/>
            </a:avLst>
          </a:prstGeom>
          <a:solidFill>
            <a:srgbClr val="FAC090"/>
          </a:solidFill>
          <a:ln w="25400" cap="rnd" cmpd="sng">
            <a:solidFill>
              <a:srgbClr val="984807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ct val="25000"/>
              <a:buFont typeface="Calibri"/>
              <a:buNone/>
            </a:pPr>
            <a:r>
              <a:rPr lang="en-US" sz="2400" b="1" i="0" u="none" strike="noStrike" cap="none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Пешеход! Помни правила дорожного движения!!!</a:t>
            </a:r>
          </a:p>
        </p:txBody>
      </p:sp>
      <p:pic>
        <p:nvPicPr>
          <p:cNvPr id="175" name="Shape 1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43312" y="4857750"/>
            <a:ext cx="1428750" cy="1400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500062" y="2786061"/>
            <a:ext cx="8229600" cy="24399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Кто подскажет им в пути,</a:t>
            </a:r>
            <a:b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Где проехать , где пройти?</a:t>
            </a:r>
            <a:b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Где </a:t>
            </a:r>
            <a:r>
              <a:rPr lang="en-US" sz="3200" b="0" i="0" u="none" strike="noStrike" cap="none">
                <a:solidFill>
                  <a:srgbClr val="FF3300"/>
                </a:solidFill>
                <a:latin typeface="Calibri"/>
                <a:ea typeface="Calibri"/>
                <a:cs typeface="Calibri"/>
                <a:sym typeface="Calibri"/>
              </a:rPr>
              <a:t>опасную дорогу </a:t>
            </a: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Безопасно перейти?</a:t>
            </a:r>
          </a:p>
        </p:txBody>
      </p:sp>
      <p:pic>
        <p:nvPicPr>
          <p:cNvPr id="60" name="Shape 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7312" y="1071562"/>
            <a:ext cx="2889250" cy="20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Shape 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072062" y="785812"/>
            <a:ext cx="1285875" cy="1643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Shape 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15186" y="428625"/>
            <a:ext cx="1428750" cy="123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357187" y="214312"/>
            <a:ext cx="8229600" cy="24288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25000"/>
              <a:buFont typeface="Calibri"/>
              <a:buNone/>
            </a:pPr>
            <a:r>
              <a:rPr lang="en-US" sz="36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На дороге, что и как,</a:t>
            </a:r>
            <a:br>
              <a:rPr lang="en-US" sz="36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Объяснит </a:t>
            </a:r>
            <a:r>
              <a:rPr lang="en-US" sz="36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дорожный знак</a:t>
            </a:r>
            <a:r>
              <a:rPr lang="en-US" sz="36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lang="en-US" sz="36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Надо знать их непременно,</a:t>
            </a:r>
            <a:br>
              <a:rPr lang="en-US" sz="36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Чтобы не попасть впросак.</a:t>
            </a:r>
          </a:p>
        </p:txBody>
      </p:sp>
      <p:pic>
        <p:nvPicPr>
          <p:cNvPr id="68" name="Shape 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86437" y="4214812"/>
            <a:ext cx="1114425" cy="96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14625" y="2714625"/>
            <a:ext cx="857250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Shape 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86643" y="2571743"/>
            <a:ext cx="806473" cy="806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Shape 7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28811" y="4143375"/>
            <a:ext cx="974724" cy="97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Shape 7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2937" y="2643186"/>
            <a:ext cx="952500" cy="135255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Shape 73"/>
          <p:cNvSpPr/>
          <p:nvPr/>
        </p:nvSpPr>
        <p:spPr>
          <a:xfrm>
            <a:off x="3428992" y="3857628"/>
            <a:ext cx="1714511" cy="171451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4" name="Shape 7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428992" y="3857628"/>
            <a:ext cx="1714512" cy="1714512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Shape 75"/>
          <p:cNvSpPr/>
          <p:nvPr/>
        </p:nvSpPr>
        <p:spPr>
          <a:xfrm>
            <a:off x="7358061" y="2643186"/>
            <a:ext cx="71436" cy="46036"/>
          </a:xfrm>
          <a:prstGeom prst="ellipse">
            <a:avLst/>
          </a:prstGeom>
          <a:solidFill>
            <a:schemeClr val="accent1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Shape 76"/>
          <p:cNvSpPr/>
          <p:nvPr/>
        </p:nvSpPr>
        <p:spPr>
          <a:xfrm>
            <a:off x="3714750" y="3071811"/>
            <a:ext cx="2500311" cy="857250"/>
          </a:xfrm>
          <a:prstGeom prst="cloudCallout">
            <a:avLst>
              <a:gd name="adj1" fmla="val 6300"/>
              <a:gd name="adj2" fmla="val 24300"/>
            </a:avLst>
          </a:prstGeom>
          <a:solidFill>
            <a:srgbClr val="B7DEE8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Будь внимателен !!</a:t>
            </a:r>
            <a:r>
              <a:rPr lang="en-US"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</a:p>
        </p:txBody>
      </p:sp>
      <p:sp>
        <p:nvSpPr>
          <p:cNvPr id="77" name="Shape 77"/>
          <p:cNvSpPr txBox="1"/>
          <p:nvPr/>
        </p:nvSpPr>
        <p:spPr>
          <a:xfrm>
            <a:off x="2319336" y="2967036"/>
            <a:ext cx="185736" cy="9239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8" name="Shape 7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358061" y="4429125"/>
            <a:ext cx="962024" cy="962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Shape 7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57250" y="4929187"/>
            <a:ext cx="800099" cy="1066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215186" y="587375"/>
            <a:ext cx="1123949" cy="106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428625" y="285750"/>
            <a:ext cx="8229600" cy="2297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libri"/>
              <a:buNone/>
            </a:pPr>
            <a:r>
              <a:rPr lang="en-US" sz="36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Встретишь синий знак – квадрат,</a:t>
            </a:r>
            <a:br>
              <a:rPr lang="en-US" sz="36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Будешь знаку просто рад,</a:t>
            </a:r>
            <a:br>
              <a:rPr lang="en-US" sz="36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Человек идет по «</a:t>
            </a:r>
            <a:r>
              <a:rPr lang="en-US" sz="3600" b="0" i="0" u="none" strike="noStrike" cap="non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зебре</a:t>
            </a:r>
            <a:r>
              <a:rPr lang="en-US" sz="36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»,</a:t>
            </a:r>
            <a:br>
              <a:rPr lang="en-US" sz="36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Без опаски, без преград!</a:t>
            </a:r>
          </a:p>
        </p:txBody>
      </p:sp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86061" y="2857500"/>
            <a:ext cx="4329111" cy="337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86625" y="1785936"/>
            <a:ext cx="1471611" cy="1471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00125" y="4071937"/>
            <a:ext cx="717550" cy="2022474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Shape 89"/>
          <p:cNvSpPr/>
          <p:nvPr/>
        </p:nvSpPr>
        <p:spPr>
          <a:xfrm rot="5400000">
            <a:off x="1750218" y="5607843"/>
            <a:ext cx="500061" cy="714375"/>
          </a:xfrm>
          <a:custGeom>
            <a:avLst/>
            <a:gdLst/>
            <a:ahLst/>
            <a:cxnLst/>
            <a:rect l="0" t="0" r="0" b="0"/>
            <a:pathLst>
              <a:path w="367498" h="420056" extrusionOk="0">
                <a:moveTo>
                  <a:pt x="0" y="0"/>
                </a:moveTo>
                <a:lnTo>
                  <a:pt x="367498" y="0"/>
                </a:lnTo>
                <a:lnTo>
                  <a:pt x="367498" y="168022"/>
                </a:lnTo>
                <a:lnTo>
                  <a:pt x="0" y="168022"/>
                </a:lnTo>
                <a:close/>
                <a:moveTo>
                  <a:pt x="0" y="252034"/>
                </a:moveTo>
                <a:lnTo>
                  <a:pt x="367498" y="252034"/>
                </a:lnTo>
                <a:lnTo>
                  <a:pt x="367498" y="420056"/>
                </a:lnTo>
                <a:lnTo>
                  <a:pt x="0" y="420056"/>
                </a:lnTo>
                <a:close/>
              </a:path>
            </a:pathLst>
          </a:custGeom>
          <a:solidFill>
            <a:schemeClr val="lt1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Shape 90"/>
          <p:cNvSpPr/>
          <p:nvPr/>
        </p:nvSpPr>
        <p:spPr>
          <a:xfrm rot="-5400000">
            <a:off x="2250280" y="5679281"/>
            <a:ext cx="500061" cy="571499"/>
          </a:xfrm>
          <a:custGeom>
            <a:avLst/>
            <a:gdLst/>
            <a:ahLst/>
            <a:cxnLst/>
            <a:rect l="0" t="0" r="0" b="0"/>
            <a:pathLst>
              <a:path w="367498" h="336044" extrusionOk="0">
                <a:moveTo>
                  <a:pt x="0" y="0"/>
                </a:moveTo>
                <a:lnTo>
                  <a:pt x="367498" y="0"/>
                </a:lnTo>
                <a:lnTo>
                  <a:pt x="367498" y="134418"/>
                </a:lnTo>
                <a:lnTo>
                  <a:pt x="0" y="134418"/>
                </a:lnTo>
                <a:close/>
                <a:moveTo>
                  <a:pt x="0" y="201626"/>
                </a:moveTo>
                <a:lnTo>
                  <a:pt x="367498" y="201626"/>
                </a:lnTo>
                <a:lnTo>
                  <a:pt x="367498" y="336044"/>
                </a:lnTo>
                <a:lnTo>
                  <a:pt x="0" y="336044"/>
                </a:lnTo>
                <a:close/>
              </a:path>
            </a:pathLst>
          </a:custGeom>
          <a:solidFill>
            <a:schemeClr val="lt1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Shape 91"/>
          <p:cNvSpPr/>
          <p:nvPr/>
        </p:nvSpPr>
        <p:spPr>
          <a:xfrm>
            <a:off x="357187" y="2571750"/>
            <a:ext cx="3000375" cy="1428749"/>
          </a:xfrm>
          <a:prstGeom prst="cloudCallout">
            <a:avLst>
              <a:gd name="adj1" fmla="val 6300"/>
              <a:gd name="adj2" fmla="val 24300"/>
            </a:avLst>
          </a:prstGeom>
          <a:solidFill>
            <a:srgbClr val="FFFF00"/>
          </a:solidFill>
          <a:ln w="25400" cap="rnd" cmpd="sng">
            <a:solidFill>
              <a:srgbClr val="99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25000"/>
              <a:buFont typeface="Calibri"/>
              <a:buNone/>
            </a:pPr>
            <a:r>
              <a:rPr lang="en-US" sz="16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Я всегда перехожу дорогу по  пешеходному переходу!!!</a:t>
            </a:r>
          </a:p>
        </p:txBody>
      </p:sp>
      <p:sp>
        <p:nvSpPr>
          <p:cNvPr id="92" name="Shape 92"/>
          <p:cNvSpPr txBox="1"/>
          <p:nvPr/>
        </p:nvSpPr>
        <p:spPr>
          <a:xfrm>
            <a:off x="8001000" y="3286125"/>
            <a:ext cx="71436" cy="2571749"/>
          </a:xfrm>
          <a:prstGeom prst="rect">
            <a:avLst/>
          </a:prstGeom>
          <a:solidFill>
            <a:srgbClr val="00B0F0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ctrTitle"/>
          </p:nvPr>
        </p:nvSpPr>
        <p:spPr>
          <a:xfrm>
            <a:off x="642937" y="142875"/>
            <a:ext cx="7772400" cy="2143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А вот если знак другой-</a:t>
            </a:r>
            <a:b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Белый, с красною каймой,</a:t>
            </a:r>
            <a:b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Значит, что то </a:t>
            </a:r>
            <a:r>
              <a:rPr lang="en-US" sz="3200" b="0" i="0" u="none" strike="noStrike" cap="none">
                <a:solidFill>
                  <a:srgbClr val="993366"/>
                </a:solidFill>
                <a:latin typeface="Calibri"/>
                <a:ea typeface="Calibri"/>
                <a:cs typeface="Calibri"/>
                <a:sym typeface="Calibri"/>
              </a:rPr>
              <a:t>запрещает,</a:t>
            </a:r>
            <a: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Не спеши идти, постой!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endParaRPr/>
          </a:p>
        </p:txBody>
      </p:sp>
      <p:pic>
        <p:nvPicPr>
          <p:cNvPr id="99" name="Shape 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3250" y="2643186"/>
            <a:ext cx="4911725" cy="3929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Shape 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4437" y="2786061"/>
            <a:ext cx="2190750" cy="206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59404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Там где </a:t>
            </a:r>
            <a:r>
              <a:rPr lang="en-US" sz="36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школа</a:t>
            </a: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3600" b="0" i="0" u="none" strike="noStrike" cap="none">
                <a:solidFill>
                  <a:srgbClr val="008000"/>
                </a:solidFill>
                <a:latin typeface="Calibri"/>
                <a:ea typeface="Calibri"/>
                <a:cs typeface="Calibri"/>
                <a:sym typeface="Calibri"/>
              </a:rPr>
              <a:t>детский сад</a:t>
            </a: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b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Треугольники висят.</a:t>
            </a:r>
            <a:b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А внутри бегут детишки.</a:t>
            </a:r>
            <a:b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Знаки взрослым говорят:</a:t>
            </a:r>
            <a:b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«Здесь к дороге близко </a:t>
            </a:r>
            <a:r>
              <a:rPr lang="en-US" sz="36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дети!</a:t>
            </a:r>
            <a:br>
              <a:rPr lang="en-US" sz="36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Здесь машины тормозят!»</a:t>
            </a:r>
            <a:b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Называется знак «</a:t>
            </a:r>
            <a:r>
              <a:rPr lang="en-US" sz="3600" b="0" i="0" u="none" strike="noStrike" cap="none">
                <a:solidFill>
                  <a:srgbClr val="FF33CC"/>
                </a:solidFill>
                <a:latin typeface="Calibri"/>
                <a:ea typeface="Calibri"/>
                <a:cs typeface="Calibri"/>
                <a:sym typeface="Calibri"/>
              </a:rPr>
              <a:t>Дети</a:t>
            </a: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»,</a:t>
            </a:r>
            <a:b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Только он не для ребят.</a:t>
            </a:r>
            <a:b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3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Shape 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15186" y="642937"/>
            <a:ext cx="1428750" cy="12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2875" y="1357312"/>
            <a:ext cx="1992311" cy="173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4312" y="4643437"/>
            <a:ext cx="1817687" cy="1500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43750" y="4643437"/>
            <a:ext cx="1792286" cy="1435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357187" y="7858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Если человечка нет,</a:t>
            </a:r>
            <a:b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А внутри </a:t>
            </a:r>
            <a:r>
              <a:rPr lang="en-US" sz="3200" b="0" i="0" u="none" strike="noStrike" cap="none">
                <a:solidFill>
                  <a:srgbClr val="FF3300"/>
                </a:solidFill>
                <a:latin typeface="Calibri"/>
                <a:ea typeface="Calibri"/>
                <a:cs typeface="Calibri"/>
                <a:sym typeface="Calibri"/>
              </a:rPr>
              <a:t>велосипед-</a:t>
            </a: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Значит, только этот транспорт</a:t>
            </a:r>
            <a:b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Может здесь оставить след</a:t>
            </a:r>
            <a:r>
              <a:rPr lang="en-US" sz="29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lang="en-US" sz="2900" b="0" i="0" u="none" strike="noStrike" cap="none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2900" b="0" i="0" u="none" strike="noStrike" cap="none">
              <a:solidFill>
                <a:srgbClr val="FFC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1425" y="2214561"/>
            <a:ext cx="4889500" cy="391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1500" y="2000250"/>
            <a:ext cx="1938337" cy="1938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1500" y="2000250"/>
            <a:ext cx="1938337" cy="1938337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Shape 118"/>
          <p:cNvSpPr/>
          <p:nvPr/>
        </p:nvSpPr>
        <p:spPr>
          <a:xfrm>
            <a:off x="500062" y="2000250"/>
            <a:ext cx="2000250" cy="1928811"/>
          </a:xfrm>
          <a:custGeom>
            <a:avLst/>
            <a:gdLst/>
            <a:ahLst/>
            <a:cxnLst/>
            <a:rect l="0" t="0" r="0" b="0"/>
            <a:pathLst>
              <a:path w="2000265" h="1928828" extrusionOk="0">
                <a:moveTo>
                  <a:pt x="0" y="964412"/>
                </a:moveTo>
                <a:close/>
                <a:moveTo>
                  <a:pt x="0" y="0"/>
                </a:moveTo>
                <a:close/>
              </a:path>
            </a:pathLst>
          </a:custGeom>
          <a:solidFill>
            <a:srgbClr val="0033CC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428625" y="128587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Calibri"/>
              <a:buNone/>
            </a:pPr>
            <a: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Здесь педали не крути</a:t>
            </a:r>
            <a:b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и ногами не ходи.</a:t>
            </a:r>
            <a:b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Только для автомобилей</a:t>
            </a:r>
            <a:b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здесь открыты все пути!</a:t>
            </a:r>
            <a:br>
              <a:rPr lang="en-US" sz="3200" b="0" i="0" u="none" strike="noStrike" cap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-US" sz="3200" b="0" i="0" u="none" strike="noStrike" cap="none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" name="Shape 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43125" y="2714625"/>
            <a:ext cx="4329111" cy="346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72250" y="4786312"/>
            <a:ext cx="1428750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Shape 1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43750" y="857250"/>
            <a:ext cx="1203324" cy="1203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4375" y="928687"/>
            <a:ext cx="1397000" cy="139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Shape 128"/>
          <p:cNvSpPr/>
          <p:nvPr/>
        </p:nvSpPr>
        <p:spPr>
          <a:xfrm>
            <a:off x="6715125" y="3214686"/>
            <a:ext cx="2143125" cy="1428749"/>
          </a:xfrm>
          <a:prstGeom prst="cloudCallout">
            <a:avLst>
              <a:gd name="adj1" fmla="val 6300"/>
              <a:gd name="adj2" fmla="val 24300"/>
            </a:avLst>
          </a:prstGeom>
          <a:solidFill>
            <a:srgbClr val="FFFF00"/>
          </a:solidFill>
          <a:ln w="25400" cap="rnd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2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Запомни дружок!!!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title"/>
          </p:nvPr>
        </p:nvSpPr>
        <p:spPr>
          <a:xfrm>
            <a:off x="357187" y="142875"/>
            <a:ext cx="8229600" cy="22145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0099"/>
              </a:buClr>
              <a:buSzPct val="25000"/>
              <a:buFont typeface="Calibri"/>
              <a:buNone/>
            </a:pPr>
            <a:r>
              <a:rPr lang="en-US" sz="3600" b="0" i="0" u="none" strike="noStrike" cap="none">
                <a:solidFill>
                  <a:srgbClr val="990099"/>
                </a:solidFill>
                <a:latin typeface="Calibri"/>
                <a:ea typeface="Calibri"/>
                <a:cs typeface="Calibri"/>
                <a:sym typeface="Calibri"/>
              </a:rPr>
              <a:t>Пешеходам путь открыт-</a:t>
            </a:r>
            <a:br>
              <a:rPr lang="en-US" sz="3600" b="0" i="0" u="none" strike="noStrike" cap="none">
                <a:solidFill>
                  <a:srgbClr val="99009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rgbClr val="990099"/>
                </a:solidFill>
                <a:latin typeface="Calibri"/>
                <a:ea typeface="Calibri"/>
                <a:cs typeface="Calibri"/>
                <a:sym typeface="Calibri"/>
              </a:rPr>
              <a:t>знак об этом говорит.</a:t>
            </a:r>
            <a:br>
              <a:rPr lang="en-US" sz="3600" b="0" i="0" u="none" strike="noStrike" cap="none">
                <a:solidFill>
                  <a:srgbClr val="99009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rgbClr val="990099"/>
                </a:solidFill>
                <a:latin typeface="Calibri"/>
                <a:ea typeface="Calibri"/>
                <a:cs typeface="Calibri"/>
                <a:sym typeface="Calibri"/>
              </a:rPr>
              <a:t>А машинам въезд заказан,</a:t>
            </a:r>
            <a:br>
              <a:rPr lang="en-US" sz="3600" b="0" i="0" u="none" strike="noStrike" cap="none">
                <a:solidFill>
                  <a:srgbClr val="99009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0" i="0" u="none" strike="noStrike" cap="none">
                <a:solidFill>
                  <a:srgbClr val="990099"/>
                </a:solidFill>
                <a:latin typeface="Calibri"/>
                <a:ea typeface="Calibri"/>
                <a:cs typeface="Calibri"/>
                <a:sym typeface="Calibri"/>
              </a:rPr>
              <a:t>То есть, стало быть, закрыт.</a:t>
            </a:r>
          </a:p>
        </p:txBody>
      </p:sp>
      <p:pic>
        <p:nvPicPr>
          <p:cNvPr id="134" name="Shape 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43686" y="3143250"/>
            <a:ext cx="1357311" cy="2214561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Shape 135"/>
          <p:cNvSpPr txBox="1"/>
          <p:nvPr/>
        </p:nvSpPr>
        <p:spPr>
          <a:xfrm>
            <a:off x="142875" y="5357812"/>
            <a:ext cx="8858249" cy="428625"/>
          </a:xfrm>
          <a:prstGeom prst="rect">
            <a:avLst/>
          </a:prstGeom>
          <a:solidFill>
            <a:srgbClr val="92D050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Shape 136"/>
          <p:cNvSpPr/>
          <p:nvPr/>
        </p:nvSpPr>
        <p:spPr>
          <a:xfrm>
            <a:off x="2357436" y="3286125"/>
            <a:ext cx="1071562" cy="1214436"/>
          </a:xfrm>
          <a:custGeom>
            <a:avLst/>
            <a:gdLst/>
            <a:ahLst/>
            <a:cxnLst/>
            <a:rect l="0" t="0" r="0" b="0"/>
            <a:pathLst>
              <a:path w="43256" h="43358" extrusionOk="0">
                <a:moveTo>
                  <a:pt x="3936" y="14370"/>
                </a:moveTo>
                <a:close/>
                <a:moveTo>
                  <a:pt x="22492" y="3432"/>
                </a:moveTo>
              </a:path>
            </a:pathLst>
          </a:custGeom>
          <a:solidFill>
            <a:srgbClr val="00B050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Shape 137"/>
          <p:cNvSpPr/>
          <p:nvPr/>
        </p:nvSpPr>
        <p:spPr>
          <a:xfrm>
            <a:off x="4929187" y="3071811"/>
            <a:ext cx="1214436" cy="1285874"/>
          </a:xfrm>
          <a:custGeom>
            <a:avLst/>
            <a:gdLst/>
            <a:ahLst/>
            <a:cxnLst/>
            <a:rect l="0" t="0" r="0" b="0"/>
            <a:pathLst>
              <a:path w="43256" h="43358" extrusionOk="0">
                <a:moveTo>
                  <a:pt x="3936" y="14370"/>
                </a:moveTo>
                <a:close/>
                <a:moveTo>
                  <a:pt x="22492" y="3432"/>
                </a:moveTo>
              </a:path>
            </a:pathLst>
          </a:custGeom>
          <a:solidFill>
            <a:srgbClr val="008000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1000125" y="2714625"/>
            <a:ext cx="928686" cy="1714499"/>
          </a:xfrm>
          <a:custGeom>
            <a:avLst/>
            <a:gdLst/>
            <a:ahLst/>
            <a:cxnLst/>
            <a:rect l="0" t="0" r="0" b="0"/>
            <a:pathLst>
              <a:path w="43256" h="43358" extrusionOk="0">
                <a:moveTo>
                  <a:pt x="3936" y="14370"/>
                </a:moveTo>
                <a:close/>
                <a:moveTo>
                  <a:pt x="22492" y="3432"/>
                </a:moveTo>
              </a:path>
            </a:pathLst>
          </a:custGeom>
          <a:solidFill>
            <a:srgbClr val="77933C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Shape 139"/>
          <p:cNvSpPr txBox="1"/>
          <p:nvPr/>
        </p:nvSpPr>
        <p:spPr>
          <a:xfrm>
            <a:off x="5500687" y="4357687"/>
            <a:ext cx="142875" cy="1000125"/>
          </a:xfrm>
          <a:prstGeom prst="rect">
            <a:avLst/>
          </a:prstGeom>
          <a:solidFill>
            <a:srgbClr val="984807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Shape 140"/>
          <p:cNvSpPr txBox="1"/>
          <p:nvPr/>
        </p:nvSpPr>
        <p:spPr>
          <a:xfrm>
            <a:off x="2857500" y="4500562"/>
            <a:ext cx="142875" cy="857250"/>
          </a:xfrm>
          <a:prstGeom prst="rect">
            <a:avLst/>
          </a:prstGeom>
          <a:solidFill>
            <a:srgbClr val="984807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Shape 141"/>
          <p:cNvSpPr txBox="1"/>
          <p:nvPr/>
        </p:nvSpPr>
        <p:spPr>
          <a:xfrm>
            <a:off x="1428750" y="4357687"/>
            <a:ext cx="71436" cy="1000125"/>
          </a:xfrm>
          <a:prstGeom prst="rect">
            <a:avLst/>
          </a:prstGeom>
          <a:solidFill>
            <a:srgbClr val="BFBFBF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Shape 142"/>
          <p:cNvSpPr txBox="1"/>
          <p:nvPr/>
        </p:nvSpPr>
        <p:spPr>
          <a:xfrm>
            <a:off x="4429125" y="3714750"/>
            <a:ext cx="71436" cy="1643062"/>
          </a:xfrm>
          <a:prstGeom prst="rect">
            <a:avLst/>
          </a:prstGeom>
          <a:solidFill>
            <a:srgbClr val="FFFF00"/>
          </a:solidFill>
          <a:ln w="25400" cap="rnd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3" name="Shape 1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5186" y="428625"/>
            <a:ext cx="1428750" cy="123825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Shape 144"/>
          <p:cNvSpPr/>
          <p:nvPr/>
        </p:nvSpPr>
        <p:spPr>
          <a:xfrm>
            <a:off x="6858000" y="1857375"/>
            <a:ext cx="2000250" cy="1214437"/>
          </a:xfrm>
          <a:prstGeom prst="cloudCallout">
            <a:avLst>
              <a:gd name="adj1" fmla="val 6300"/>
              <a:gd name="adj2" fmla="val 24300"/>
            </a:avLst>
          </a:prstGeom>
          <a:solidFill>
            <a:srgbClr val="FAC090"/>
          </a:solidFill>
          <a:ln w="25400" cap="rnd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Здесь безопасно!</a:t>
            </a:r>
          </a:p>
        </p:txBody>
      </p:sp>
      <p:pic>
        <p:nvPicPr>
          <p:cNvPr id="145" name="Shape 1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29062" y="2643186"/>
            <a:ext cx="1104899" cy="1104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Office PowerPoint</Application>
  <PresentationFormat>Экран (4:3)</PresentationFormat>
  <Paragraphs>36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Знаки всякие нужны, знаки всякие важны!</vt:lpstr>
      <vt:lpstr>Кто подскажет им в пути, Где проехать , где пройти? Где опасную дорогу  Безопасно перейти?</vt:lpstr>
      <vt:lpstr>На дороге, что и как, Объяснит дорожный знак. Надо знать их непременно, Чтобы не попасть впросак.</vt:lpstr>
      <vt:lpstr>Встретишь синий знак – квадрат, Будешь знаку просто рад, Человек идет по «зебре», Без опаски, без преград!</vt:lpstr>
      <vt:lpstr>А вот если знак другой- Белый, с красною каймой, Значит, что то запрещает, Не спеши идти, постой!</vt:lpstr>
      <vt:lpstr>Там где школа, детский сад, Треугольники висят. А внутри бегут детишки. Знаки взрослым говорят:  «Здесь к дороге близко дети! Здесь машины тормозят!» Называется знак «Дети», Только он не для ребят. </vt:lpstr>
      <vt:lpstr>Если человечка нет, А внутри велосипед- Значит, только этот транспорт Может здесь оставить след. </vt:lpstr>
      <vt:lpstr>Здесь педали не крути и ногами не ходи. Только для автомобилей здесь открыты все пути! </vt:lpstr>
      <vt:lpstr>Пешеходам путь открыт- знак об этом говорит. А машинам въезд заказан, То есть, стало быть, закрыт.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Знаки всякие нужны, знаки всякие важны!</dc:title>
  <dc:creator>Пользователь</dc:creator>
  <cp:lastModifiedBy>Пользователь</cp:lastModifiedBy>
  <cp:revision>1</cp:revision>
  <dcterms:modified xsi:type="dcterms:W3CDTF">2017-03-10T08:18:18Z</dcterms:modified>
</cp:coreProperties>
</file>